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611" r:id="rId1"/>
  </p:sldMasterIdLst>
  <p:sldIdLst>
    <p:sldId id="273" r:id="rId2"/>
    <p:sldId id="258" r:id="rId3"/>
    <p:sldId id="269" r:id="rId4"/>
    <p:sldId id="277" r:id="rId5"/>
    <p:sldId id="276" r:id="rId6"/>
    <p:sldId id="278" r:id="rId7"/>
    <p:sldId id="28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5209"/>
    <p:restoredTop sz="94693"/>
  </p:normalViewPr>
  <p:slideViewPr>
    <p:cSldViewPr snapToGrid="0" snapToObjects="1">
      <p:cViewPr varScale="1">
        <p:scale>
          <a:sx n="107" d="100"/>
          <a:sy n="107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0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92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98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8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24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6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09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72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84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8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41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09C2DEF-ADAD-5943-B893-E63AB161214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94E8930-E47A-8747-A66F-FB50DC63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8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12" r:id="rId1"/>
    <p:sldLayoutId id="2147485613" r:id="rId2"/>
    <p:sldLayoutId id="2147485614" r:id="rId3"/>
    <p:sldLayoutId id="2147485615" r:id="rId4"/>
    <p:sldLayoutId id="2147485616" r:id="rId5"/>
    <p:sldLayoutId id="2147485617" r:id="rId6"/>
    <p:sldLayoutId id="2147485618" r:id="rId7"/>
    <p:sldLayoutId id="2147485619" r:id="rId8"/>
    <p:sldLayoutId id="2147485620" r:id="rId9"/>
    <p:sldLayoutId id="2147485621" r:id="rId10"/>
    <p:sldLayoutId id="2147485622" r:id="rId11"/>
    <p:sldLayoutId id="2147485623" r:id="rId12"/>
    <p:sldLayoutId id="2147485624" r:id="rId13"/>
    <p:sldLayoutId id="214748562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8C40-2F92-3D4D-ABFD-C5022755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504" y="180297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Al Tarikh" pitchFamily="2" charset="-78"/>
                <a:cs typeface="Al Tarikh" pitchFamily="2" charset="-78"/>
              </a:rPr>
              <a:t>PROCESAMIENTO DIGITAL DE SEÑALES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1FD7728-78C4-CA45-B659-45CECD9CC818}"/>
              </a:ext>
            </a:extLst>
          </p:cNvPr>
          <p:cNvSpPr/>
          <p:nvPr/>
        </p:nvSpPr>
        <p:spPr>
          <a:xfrm>
            <a:off x="2198504" y="5976625"/>
            <a:ext cx="7755038" cy="5965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JORGE MIRANDA REDES NEURONALES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825AA-7FEE-7442-B9B2-7DC8A76A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89" y="4061361"/>
            <a:ext cx="3343275" cy="1830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E1F893-FD77-9C4C-9307-273359198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64"/>
          <a:stretch/>
        </p:blipFill>
        <p:spPr>
          <a:xfrm>
            <a:off x="6180945" y="3895106"/>
            <a:ext cx="4929187" cy="20815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9BA4CF-6D01-AB41-A466-EAAF4AD99038}"/>
              </a:ext>
            </a:extLst>
          </p:cNvPr>
          <p:cNvSpPr txBox="1">
            <a:spLocks/>
          </p:cNvSpPr>
          <p:nvPr/>
        </p:nvSpPr>
        <p:spPr>
          <a:xfrm>
            <a:off x="1963447" y="2227911"/>
            <a:ext cx="8610600" cy="1833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CANCELACI</a:t>
            </a:r>
            <a:r>
              <a:rPr lang="en-US" b="0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Ó</a:t>
            </a:r>
            <a:r>
              <a:rPr lang="en-US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N DEL ECO DE SEÑAL DE VOZ  MEDIANTE LA AUTOCORRELACI</a:t>
            </a:r>
            <a:r>
              <a:rPr lang="en-US" b="0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Ó</a:t>
            </a:r>
            <a:r>
              <a:rPr lang="en-US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N DISCRETA </a:t>
            </a:r>
          </a:p>
        </p:txBody>
      </p:sp>
    </p:spTree>
    <p:extLst>
      <p:ext uri="{BB962C8B-B14F-4D97-AF65-F5344CB8AC3E}">
        <p14:creationId xmlns:p14="http://schemas.microsoft.com/office/powerpoint/2010/main" val="3350526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776639-C9B6-234F-9CDE-741D6079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2BCF-70BD-964B-A239-940DB66E8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57375"/>
            <a:ext cx="9905998" cy="3933825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00B0F0"/>
                </a:solidFill>
              </a:rPr>
              <a:t>Medida</a:t>
            </a:r>
            <a:r>
              <a:rPr lang="en-US" sz="2800" b="1" dirty="0">
                <a:solidFill>
                  <a:srgbClr val="00B0F0"/>
                </a:solidFill>
              </a:rPr>
              <a:t> del </a:t>
            </a:r>
            <a:r>
              <a:rPr lang="en-US" sz="2800" b="1" dirty="0" err="1">
                <a:solidFill>
                  <a:srgbClr val="00B0F0"/>
                </a:solidFill>
              </a:rPr>
              <a:t>grado</a:t>
            </a:r>
            <a:r>
              <a:rPr lang="en-US" sz="2800" b="1" dirty="0">
                <a:solidFill>
                  <a:srgbClr val="00B0F0"/>
                </a:solidFill>
              </a:rPr>
              <a:t> de </a:t>
            </a:r>
            <a:r>
              <a:rPr lang="en-US" sz="2800" b="1" dirty="0" err="1">
                <a:solidFill>
                  <a:srgbClr val="00B0F0"/>
                </a:solidFill>
              </a:rPr>
              <a:t>similitud</a:t>
            </a:r>
            <a:r>
              <a:rPr lang="en-US" sz="2800" b="1" dirty="0">
                <a:solidFill>
                  <a:srgbClr val="00B0F0"/>
                </a:solidFill>
              </a:rPr>
              <a:t> que </a:t>
            </a:r>
            <a:r>
              <a:rPr lang="en-US" sz="2800" b="1" dirty="0" err="1">
                <a:solidFill>
                  <a:srgbClr val="00B0F0"/>
                </a:solidFill>
              </a:rPr>
              <a:t>existe</a:t>
            </a:r>
            <a:r>
              <a:rPr lang="en-US" sz="2800" b="1" dirty="0">
                <a:solidFill>
                  <a:srgbClr val="00B0F0"/>
                </a:solidFill>
              </a:rPr>
              <a:t> entre dos </a:t>
            </a:r>
            <a:r>
              <a:rPr lang="en-US" sz="2800" b="1" dirty="0" err="1">
                <a:solidFill>
                  <a:srgbClr val="00B0F0"/>
                </a:solidFill>
              </a:rPr>
              <a:t>secuencias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definidas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en</a:t>
            </a:r>
            <a:r>
              <a:rPr lang="en-US" sz="2800" b="1" dirty="0">
                <a:solidFill>
                  <a:srgbClr val="00B0F0"/>
                </a:solidFill>
              </a:rPr>
              <a:t> el </a:t>
            </a:r>
            <a:r>
              <a:rPr lang="en-US" sz="2800" b="1" dirty="0" err="1">
                <a:solidFill>
                  <a:srgbClr val="00B0F0"/>
                </a:solidFill>
              </a:rPr>
              <a:t>tiempo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discreto</a:t>
            </a:r>
            <a:endParaRPr lang="en-US" sz="2800" b="1" dirty="0">
              <a:solidFill>
                <a:srgbClr val="00B0F0"/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24818-61CF-794F-AF90-B7BFFFFC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034" y="3824287"/>
            <a:ext cx="4791075" cy="142795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23E04EA-D659-4D46-BC15-7DDCCF4CE858}"/>
              </a:ext>
            </a:extLst>
          </p:cNvPr>
          <p:cNvSpPr/>
          <p:nvPr/>
        </p:nvSpPr>
        <p:spPr>
          <a:xfrm>
            <a:off x="1691641" y="396023"/>
            <a:ext cx="7240088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Correlación</a:t>
            </a:r>
            <a:r>
              <a:rPr lang="en-US" sz="4000" b="1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Cruzada</a:t>
            </a:r>
            <a:r>
              <a:rPr lang="en-US" sz="4000" b="1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en</a:t>
            </a:r>
            <a:r>
              <a:rPr lang="en-US" sz="4000" b="1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Tiempo</a:t>
            </a:r>
            <a:r>
              <a:rPr lang="en-US" sz="4000" b="1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Discreto</a:t>
            </a:r>
            <a:endParaRPr lang="en-US" sz="4000" b="1" dirty="0">
              <a:solidFill>
                <a:srgbClr val="FFFF00"/>
              </a:solidFill>
              <a:latin typeface="Al Tarikh" pitchFamily="2" charset="-78"/>
              <a:cs typeface="Al Tari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278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3F3E-DEE2-C844-B2EE-A0D34C73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1567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2800" b="1" dirty="0" err="1">
                <a:solidFill>
                  <a:srgbClr val="00B0F0"/>
                </a:solidFill>
              </a:rPr>
              <a:t>Medida</a:t>
            </a:r>
            <a:r>
              <a:rPr lang="en-US" sz="2800" b="1" dirty="0">
                <a:solidFill>
                  <a:srgbClr val="00B0F0"/>
                </a:solidFill>
              </a:rPr>
              <a:t> del </a:t>
            </a:r>
            <a:r>
              <a:rPr lang="en-US" sz="2800" b="1" dirty="0" err="1">
                <a:solidFill>
                  <a:srgbClr val="00B0F0"/>
                </a:solidFill>
              </a:rPr>
              <a:t>grado</a:t>
            </a:r>
            <a:r>
              <a:rPr lang="en-US" sz="2800" b="1" dirty="0">
                <a:solidFill>
                  <a:srgbClr val="00B0F0"/>
                </a:solidFill>
              </a:rPr>
              <a:t> de </a:t>
            </a:r>
            <a:r>
              <a:rPr lang="en-US" sz="2800" b="1" dirty="0" err="1">
                <a:solidFill>
                  <a:srgbClr val="00B0F0"/>
                </a:solidFill>
              </a:rPr>
              <a:t>similitud</a:t>
            </a:r>
            <a:r>
              <a:rPr lang="en-US" sz="2800" b="1" dirty="0">
                <a:solidFill>
                  <a:srgbClr val="00B0F0"/>
                </a:solidFill>
              </a:rPr>
              <a:t> de </a:t>
            </a:r>
            <a:r>
              <a:rPr lang="en-US" sz="2800" b="1" dirty="0" err="1">
                <a:solidFill>
                  <a:srgbClr val="00B0F0"/>
                </a:solidFill>
              </a:rPr>
              <a:t>una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señal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consigo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misma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en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distintos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err="1">
                <a:solidFill>
                  <a:srgbClr val="00B0F0"/>
                </a:solidFill>
              </a:rPr>
              <a:t>instantes</a:t>
            </a:r>
            <a:r>
              <a:rPr lang="en-US" sz="2800" b="1" dirty="0">
                <a:solidFill>
                  <a:srgbClr val="00B0F0"/>
                </a:solidFill>
              </a:rPr>
              <a:t> de </a:t>
            </a:r>
            <a:r>
              <a:rPr lang="en-US" sz="2800" b="1" dirty="0" err="1">
                <a:solidFill>
                  <a:srgbClr val="00B0F0"/>
                </a:solidFill>
              </a:rPr>
              <a:t>tiempo</a:t>
            </a:r>
            <a:r>
              <a:rPr lang="en-US" sz="2800" b="1" dirty="0">
                <a:solidFill>
                  <a:srgbClr val="00B0F0"/>
                </a:solidFill>
              </a:rPr>
              <a:t> .</a:t>
            </a:r>
          </a:p>
          <a:p>
            <a:endParaRPr lang="en-US" sz="24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E33C1-C111-0B47-AA2F-F3B35FF8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898" y="4605165"/>
            <a:ext cx="4538879" cy="15445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CEA79D-EB7B-E843-940D-CEC097294521}"/>
              </a:ext>
            </a:extLst>
          </p:cNvPr>
          <p:cNvSpPr/>
          <p:nvPr/>
        </p:nvSpPr>
        <p:spPr>
          <a:xfrm>
            <a:off x="3260271" y="396023"/>
            <a:ext cx="6626679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Autocorrelación</a:t>
            </a:r>
            <a:r>
              <a:rPr lang="en-US" sz="4000" b="1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en</a:t>
            </a:r>
            <a:r>
              <a:rPr lang="en-US" sz="4000" b="1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Tiempo</a:t>
            </a:r>
            <a:r>
              <a:rPr lang="en-US" sz="4000" b="1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 </a:t>
            </a:r>
            <a:r>
              <a:rPr lang="en-US" sz="4000" b="1" dirty="0" err="1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Discreto</a:t>
            </a:r>
            <a:endParaRPr lang="en-US" sz="4000" b="1" dirty="0">
              <a:solidFill>
                <a:srgbClr val="FFFF00"/>
              </a:solidFill>
              <a:latin typeface="Al Tarikh" pitchFamily="2" charset="-78"/>
              <a:cs typeface="Al Tari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2778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CA33-7D1E-1D45-AC29-081483F6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APLICACIONES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2881A-BC44-B648-8C3F-0F69C7481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90386"/>
          </a:xfrm>
        </p:spPr>
        <p:txBody>
          <a:bodyPr>
            <a:normAutofit/>
          </a:bodyPr>
          <a:lstStyle/>
          <a:p>
            <a:r>
              <a:rPr lang="en-US" sz="2400" b="1" dirty="0"/>
              <a:t>RECONOCIMIENTO DE OBJETOS EN UNA IMAGEN </a:t>
            </a:r>
          </a:p>
          <a:p>
            <a:pPr marL="0" indent="0">
              <a:buNone/>
            </a:pPr>
            <a:r>
              <a:rPr lang="en-US" sz="2400" b="1" dirty="0"/>
              <a:t>   (TEMPLATE MATCHING)</a:t>
            </a:r>
          </a:p>
          <a:p>
            <a:r>
              <a:rPr lang="en-US" sz="2400" b="1" dirty="0"/>
              <a:t>SEÑALES DE RADAR</a:t>
            </a:r>
          </a:p>
          <a:p>
            <a:r>
              <a:rPr lang="en-US" sz="2400" b="1" dirty="0"/>
              <a:t>PROCESAMIENTO DE VOZ</a:t>
            </a:r>
          </a:p>
          <a:p>
            <a:r>
              <a:rPr lang="en-US" sz="2400" b="1" dirty="0"/>
              <a:t>PREDICCION LINEAL 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0785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874C-7A7C-2041-99EC-F941F3B4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FUNCIONES DE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709E4-82C9-3846-80D3-1A9948628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00B0F0"/>
                </a:solidFill>
              </a:rPr>
              <a:t>Retorna</a:t>
            </a:r>
            <a:r>
              <a:rPr lang="en-US" sz="2800" dirty="0">
                <a:solidFill>
                  <a:srgbClr val="00B0F0"/>
                </a:solidFill>
              </a:rPr>
              <a:t> la </a:t>
            </a:r>
            <a:r>
              <a:rPr lang="en-US" sz="2800" dirty="0" err="1">
                <a:solidFill>
                  <a:srgbClr val="00B0F0"/>
                </a:solidFill>
              </a:rPr>
              <a:t>correlacion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 err="1">
                <a:solidFill>
                  <a:srgbClr val="00B0F0"/>
                </a:solidFill>
              </a:rPr>
              <a:t>cruzada</a:t>
            </a:r>
            <a:r>
              <a:rPr lang="en-US" sz="2800" dirty="0">
                <a:solidFill>
                  <a:srgbClr val="00B0F0"/>
                </a:solidFill>
              </a:rPr>
              <a:t> y </a:t>
            </a:r>
            <a:r>
              <a:rPr lang="en-US" sz="2800" dirty="0" err="1">
                <a:solidFill>
                  <a:srgbClr val="00B0F0"/>
                </a:solidFill>
              </a:rPr>
              <a:t>los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 err="1">
                <a:solidFill>
                  <a:srgbClr val="00B0F0"/>
                </a:solidFill>
              </a:rPr>
              <a:t>instantes</a:t>
            </a:r>
            <a:r>
              <a:rPr lang="en-US" sz="2800" dirty="0">
                <a:solidFill>
                  <a:srgbClr val="00B0F0"/>
                </a:solidFill>
              </a:rPr>
              <a:t> de </a:t>
            </a:r>
            <a:r>
              <a:rPr lang="en-US" sz="2800" dirty="0" err="1">
                <a:solidFill>
                  <a:srgbClr val="00B0F0"/>
                </a:solidFill>
              </a:rPr>
              <a:t>tiempo</a:t>
            </a:r>
            <a:endParaRPr lang="en-US" sz="2800" dirty="0">
              <a:solidFill>
                <a:srgbClr val="00B0F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FA4E09-FE2F-334D-9493-0D9BE847D336}"/>
              </a:ext>
            </a:extLst>
          </p:cNvPr>
          <p:cNvSpPr/>
          <p:nvPr/>
        </p:nvSpPr>
        <p:spPr>
          <a:xfrm>
            <a:off x="1236720" y="3530559"/>
            <a:ext cx="6998505" cy="10199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[ </a:t>
            </a:r>
            <a:r>
              <a:rPr lang="en-US" sz="2800" b="1" dirty="0" err="1">
                <a:solidFill>
                  <a:srgbClr val="00B0F0"/>
                </a:solidFill>
              </a:rPr>
              <a:t>xy_corr</a:t>
            </a:r>
            <a:r>
              <a:rPr lang="en-US" sz="2800" b="1" dirty="0">
                <a:solidFill>
                  <a:srgbClr val="00B0F0"/>
                </a:solidFill>
              </a:rPr>
              <a:t> , lags ] = </a:t>
            </a:r>
            <a:r>
              <a:rPr lang="en-US" sz="2800" b="1" dirty="0" err="1">
                <a:solidFill>
                  <a:srgbClr val="00B0F0"/>
                </a:solidFill>
              </a:rPr>
              <a:t>xcorr</a:t>
            </a:r>
            <a:r>
              <a:rPr lang="en-US" sz="2800" b="1" dirty="0">
                <a:solidFill>
                  <a:srgbClr val="00B0F0"/>
                </a:solidFill>
              </a:rPr>
              <a:t>(x,y,’</a:t>
            </a:r>
            <a:r>
              <a:rPr lang="en-US" sz="2800" b="1" dirty="0" err="1">
                <a:solidFill>
                  <a:srgbClr val="00B0F0"/>
                </a:solidFill>
              </a:rPr>
              <a:t>coeff</a:t>
            </a:r>
            <a:r>
              <a:rPr lang="en-US" sz="2800" b="1" dirty="0">
                <a:solidFill>
                  <a:srgbClr val="00B0F0"/>
                </a:solidFill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342220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8514-AEA9-EB48-B828-2E9FFA78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Cancelación</a:t>
            </a:r>
            <a:r>
              <a:rPr lang="en-US" dirty="0">
                <a:solidFill>
                  <a:srgbClr val="FFFF00"/>
                </a:solidFill>
              </a:rPr>
              <a:t> del Eco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3BC6-5D5C-524D-9FDD-1C2D6D904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68782"/>
            <a:ext cx="10554574" cy="4132793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85675A89-4A4E-A649-B440-87F7D7C06BDC}"/>
              </a:ext>
            </a:extLst>
          </p:cNvPr>
          <p:cNvSpPr/>
          <p:nvPr/>
        </p:nvSpPr>
        <p:spPr>
          <a:xfrm>
            <a:off x="3362435" y="2784533"/>
            <a:ext cx="1554480" cy="1996440"/>
          </a:xfrm>
          <a:prstGeom prst="arc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589DFFF7-7D44-4F43-B898-1319D6730EA4}"/>
              </a:ext>
            </a:extLst>
          </p:cNvPr>
          <p:cNvSpPr/>
          <p:nvPr/>
        </p:nvSpPr>
        <p:spPr>
          <a:xfrm>
            <a:off x="2846908" y="3024183"/>
            <a:ext cx="1554480" cy="1996440"/>
          </a:xfrm>
          <a:prstGeom prst="arc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4266501C-924B-D64C-AD3C-AF4059DE02EC}"/>
              </a:ext>
            </a:extLst>
          </p:cNvPr>
          <p:cNvSpPr/>
          <p:nvPr/>
        </p:nvSpPr>
        <p:spPr>
          <a:xfrm>
            <a:off x="4047755" y="2512603"/>
            <a:ext cx="1554480" cy="1996440"/>
          </a:xfrm>
          <a:prstGeom prst="arc">
            <a:avLst/>
          </a:prstGeom>
          <a:ln w="857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C9B2095-565C-7F4A-93BB-CBA0CF045D7F}"/>
              </a:ext>
            </a:extLst>
          </p:cNvPr>
          <p:cNvSpPr/>
          <p:nvPr/>
        </p:nvSpPr>
        <p:spPr>
          <a:xfrm>
            <a:off x="2401023" y="3290463"/>
            <a:ext cx="1554480" cy="1996440"/>
          </a:xfrm>
          <a:prstGeom prst="arc">
            <a:avLst/>
          </a:prstGeom>
          <a:ln w="7810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60A91D-FB3A-3E44-996A-58F9DC2DEF3E}"/>
              </a:ext>
            </a:extLst>
          </p:cNvPr>
          <p:cNvSpPr/>
          <p:nvPr/>
        </p:nvSpPr>
        <p:spPr>
          <a:xfrm rot="265645">
            <a:off x="6282489" y="2217380"/>
            <a:ext cx="5097578" cy="320075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5EDB84B-A82D-644D-BE3D-E3C3F46BAC3F}"/>
              </a:ext>
            </a:extLst>
          </p:cNvPr>
          <p:cNvSpPr/>
          <p:nvPr/>
        </p:nvSpPr>
        <p:spPr>
          <a:xfrm rot="17586046" flipH="1">
            <a:off x="7000517" y="3132604"/>
            <a:ext cx="1146875" cy="1813546"/>
          </a:xfrm>
          <a:prstGeom prst="arc">
            <a:avLst/>
          </a:prstGeom>
          <a:ln w="5905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569B17-A131-E447-9C2A-9798B65053C0}"/>
                  </a:ext>
                </a:extLst>
              </p:cNvPr>
              <p:cNvSpPr/>
              <p:nvPr/>
            </p:nvSpPr>
            <p:spPr>
              <a:xfrm>
                <a:off x="2649307" y="5744797"/>
                <a:ext cx="8568996" cy="9597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𝒐𝒛</m:t>
                      </m:r>
                      <m:r>
                        <a:rPr lang="en-US" sz="32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32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𝒆𝒄𝒐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𝒗𝒐𝒛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32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𝒗𝒐𝒛</m:t>
                      </m:r>
                      <m:r>
                        <a:rPr lang="en-US" sz="32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2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𝒏𝒐</m:t>
                      </m:r>
                      <m:r>
                        <a:rPr lang="en-US" sz="32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569B17-A131-E447-9C2A-9798B6505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307" y="5744797"/>
                <a:ext cx="8568996" cy="959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58DC6B2-5465-E349-8619-0E46B299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29" y="4153547"/>
            <a:ext cx="2542678" cy="2666922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10F42BCE-E20A-B74A-9D50-5BB0AB07F4D8}"/>
              </a:ext>
            </a:extLst>
          </p:cNvPr>
          <p:cNvSpPr/>
          <p:nvPr/>
        </p:nvSpPr>
        <p:spPr>
          <a:xfrm rot="17586046" flipH="1">
            <a:off x="6194330" y="3437987"/>
            <a:ext cx="1146875" cy="1813546"/>
          </a:xfrm>
          <a:prstGeom prst="arc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7C7F53C-879B-DE4C-A04E-6B19A3B78714}"/>
              </a:ext>
            </a:extLst>
          </p:cNvPr>
          <p:cNvSpPr/>
          <p:nvPr/>
        </p:nvSpPr>
        <p:spPr>
          <a:xfrm rot="17586046" flipH="1">
            <a:off x="4980294" y="3985595"/>
            <a:ext cx="1146875" cy="1813546"/>
          </a:xfrm>
          <a:prstGeom prst="arc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3CC27CE-D7E6-3342-A737-A305F5D87B66}"/>
              </a:ext>
            </a:extLst>
          </p:cNvPr>
          <p:cNvSpPr/>
          <p:nvPr/>
        </p:nvSpPr>
        <p:spPr>
          <a:xfrm rot="17586046" flipH="1">
            <a:off x="5522561" y="3716226"/>
            <a:ext cx="1146875" cy="1813546"/>
          </a:xfrm>
          <a:prstGeom prst="arc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585581-A97A-484C-9AC3-B358846C1F99}"/>
              </a:ext>
            </a:extLst>
          </p:cNvPr>
          <p:cNvSpPr/>
          <p:nvPr/>
        </p:nvSpPr>
        <p:spPr>
          <a:xfrm>
            <a:off x="3975820" y="2924883"/>
            <a:ext cx="883404" cy="4442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FF00"/>
                </a:solidFill>
              </a:rPr>
              <a:t>voz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B69EAE-B7D9-AF40-968F-4764451F8F2E}"/>
              </a:ext>
            </a:extLst>
          </p:cNvPr>
          <p:cNvSpPr/>
          <p:nvPr/>
        </p:nvSpPr>
        <p:spPr>
          <a:xfrm>
            <a:off x="5329825" y="4470129"/>
            <a:ext cx="883404" cy="4442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eco</a:t>
            </a:r>
            <a:endParaRPr lang="en-US" sz="2000" b="1" dirty="0">
              <a:solidFill>
                <a:srgbClr val="92D05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CC000E-6C6E-174D-864F-D29101C62D21}"/>
              </a:ext>
            </a:extLst>
          </p:cNvPr>
          <p:cNvCxnSpPr>
            <a:cxnSpLocks/>
          </p:cNvCxnSpPr>
          <p:nvPr/>
        </p:nvCxnSpPr>
        <p:spPr>
          <a:xfrm>
            <a:off x="1769734" y="4999854"/>
            <a:ext cx="1901487" cy="1011223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64BFC-02FB-1343-BE54-C63FDB6E0D26}"/>
              </a:ext>
            </a:extLst>
          </p:cNvPr>
          <p:cNvSpPr/>
          <p:nvPr/>
        </p:nvSpPr>
        <p:spPr>
          <a:xfrm>
            <a:off x="270859" y="5286903"/>
            <a:ext cx="2130163" cy="3232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SUSCRIBETE</a:t>
            </a:r>
          </a:p>
        </p:txBody>
      </p:sp>
    </p:spTree>
    <p:extLst>
      <p:ext uri="{BB962C8B-B14F-4D97-AF65-F5344CB8AC3E}">
        <p14:creationId xmlns:p14="http://schemas.microsoft.com/office/powerpoint/2010/main" val="227255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8C40-2F92-3D4D-ABFD-C5022755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504" y="180297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l Tarikh" pitchFamily="2" charset="-78"/>
                <a:cs typeface="Al Tarikh" pitchFamily="2" charset="-78"/>
              </a:rPr>
              <a:t>PROCESAMIENTO DIGITAL DE SEÑALES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1FD7728-78C4-CA45-B659-45CECD9CC818}"/>
              </a:ext>
            </a:extLst>
          </p:cNvPr>
          <p:cNvSpPr/>
          <p:nvPr/>
        </p:nvSpPr>
        <p:spPr>
          <a:xfrm>
            <a:off x="2198504" y="5976625"/>
            <a:ext cx="7755038" cy="5965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JORGE MIRANDA REDES NEURONALES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1F893-FD77-9C4C-9307-273359198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64"/>
          <a:stretch/>
        </p:blipFill>
        <p:spPr>
          <a:xfrm>
            <a:off x="108812" y="2333964"/>
            <a:ext cx="7283880" cy="1485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4CB7BF-6135-EC42-891F-7F60888EA52E}"/>
              </a:ext>
            </a:extLst>
          </p:cNvPr>
          <p:cNvSpPr/>
          <p:nvPr/>
        </p:nvSpPr>
        <p:spPr>
          <a:xfrm>
            <a:off x="1611823" y="3952067"/>
            <a:ext cx="8524067" cy="1356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Al Tarikh" pitchFamily="2" charset="-78"/>
                <a:cs typeface="Al Tarikh" pitchFamily="2" charset="-78"/>
              </a:rPr>
              <a:t>DALE LIKE Y COMPARTE PARA MAS VIDEOS DE PROCESAMIENTO DIGITAL DE SEÑALES  E  IMAGENES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CD3A1-30F6-8741-9488-7A6E0D6D9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00" b="38118"/>
          <a:stretch/>
        </p:blipFill>
        <p:spPr>
          <a:xfrm>
            <a:off x="8198601" y="2141570"/>
            <a:ext cx="3874577" cy="70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27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{BE131C1B-5D42-D147-9053-84EE81E290A6}tf10001121</Template>
  <TotalTime>1151</TotalTime>
  <Words>151</Words>
  <Application>Microsoft Macintosh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Al Tarikh</vt:lpstr>
      <vt:lpstr>Cambria Math</vt:lpstr>
      <vt:lpstr>Century Gothic</vt:lpstr>
      <vt:lpstr>Wingdings 2</vt:lpstr>
      <vt:lpstr>Quotable</vt:lpstr>
      <vt:lpstr>PROCESAMIENTO DIGITAL DE SEÑALES </vt:lpstr>
      <vt:lpstr> </vt:lpstr>
      <vt:lpstr>PowerPoint Presentation</vt:lpstr>
      <vt:lpstr>APLICACIONES</vt:lpstr>
      <vt:lpstr>FUNCIONES DE MATLAB</vt:lpstr>
      <vt:lpstr>Cancelación del Eco </vt:lpstr>
      <vt:lpstr>PROCESAMIENTO DIGITAL DE SEÑALES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2 PDS</dc:title>
  <dc:creator>jorge orlando miranda ñahui</dc:creator>
  <cp:lastModifiedBy>jorge orlando miranda ñahui</cp:lastModifiedBy>
  <cp:revision>46</cp:revision>
  <dcterms:created xsi:type="dcterms:W3CDTF">2018-10-05T01:14:46Z</dcterms:created>
  <dcterms:modified xsi:type="dcterms:W3CDTF">2019-10-04T03:55:03Z</dcterms:modified>
</cp:coreProperties>
</file>